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Poppins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Montserrat Medium"/>
      <p:regular r:id="rId72"/>
      <p:bold r:id="rId73"/>
      <p:italic r:id="rId74"/>
      <p:boldItalic r:id="rId75"/>
    </p:embeddedFont>
    <p:embeddedFont>
      <p:font typeface="Montserrat Light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8429AD-66F9-4F65-8DD5-C4D0B6777012}">
  <a:tblStyle styleId="{B68429AD-66F9-4F65-8DD5-C4D0B67770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Medium-bold.fntdata"/><Relationship Id="rId72" Type="http://schemas.openxmlformats.org/officeDocument/2006/relationships/font" Target="fonts/MontserratMedium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Medium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Medium-italic.fntdata"/><Relationship Id="rId33" Type="http://schemas.openxmlformats.org/officeDocument/2006/relationships/slide" Target="slides/slide28.xml"/><Relationship Id="rId77" Type="http://schemas.openxmlformats.org/officeDocument/2006/relationships/font" Target="fonts/MontserratLigh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Ligh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Light-italic.fntdata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oppins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oppins-italic.fntdata"/><Relationship Id="rId21" Type="http://schemas.openxmlformats.org/officeDocument/2006/relationships/slide" Target="slides/slide16.xml"/><Relationship Id="rId65" Type="http://schemas.openxmlformats.org/officeDocument/2006/relationships/font" Target="fonts/Poppins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font" Target="fonts/Poppins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0100d9ab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0100d9a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0100d9abf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0100d9ab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0100d9abf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0100d9ab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0100d9ab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0100d9a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1f0ce3a6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1f0ce3a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1f0ce3a6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1f0ce3a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1f0ce3a65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1f0ce3a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1f0ce3a65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1f0ce3a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d67956901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d6795690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d67956901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d6795690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d67956901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d679569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0100d9ab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0100d9a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0100d9abf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0100d9a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0100d9ab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0100d9a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0100d9abf_2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0100d9ab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0100d9abf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0100d9ab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0100d9abf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0100d9a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0100d9abf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0100d9a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0100d9abf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0100d9ab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d67956901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d6795690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0100d9abf_2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0100d9ab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d67956901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d679569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0100d9ab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0100d9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c0384144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c038414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0100d9abf_2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0100d9ab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0100d9ab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0100d9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03bcaf4b9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803bcaf4b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41a8829c09_1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41a8829c0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0100d9abf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0100d9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0100d9abf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0100d9ab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0100d9abf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0100d9ab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1f0ce3a65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1f0ce3a6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/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" name="Google Shape;71;p3"/>
          <p:cNvSpPr txBox="1"/>
          <p:nvPr>
            <p:ph idx="1" type="subTitle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71" name="Google Shape;171;p6"/>
          <p:cNvSpPr txBox="1"/>
          <p:nvPr>
            <p:ph idx="2" type="body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72" name="Google Shape;172;p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7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75" name="Google Shape;17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78" name="Google Shape;17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1" name="Google Shape;181;p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82" name="Google Shape;18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87" name="Google Shape;18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" name="Google Shape;191;p7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93" name="Google Shape;19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96" name="Google Shape;19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01" name="Google Shape;201;p7"/>
          <p:cNvSpPr txBox="1"/>
          <p:nvPr>
            <p:ph idx="2" type="body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02" name="Google Shape;202;p7"/>
          <p:cNvSpPr txBox="1"/>
          <p:nvPr>
            <p:ph idx="3" type="body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06" name="Google Shape;20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8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09" name="Google Shape;20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8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13" name="Google Shape;21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8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18" name="Google Shape;21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2" name="Google Shape;222;p8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24" name="Google Shape;22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8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27" name="Google Shape;22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" name="Google Shape;22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8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1" name="Google Shape;231;p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34" name="Google Shape;23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37" name="Google Shape;23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41" name="Google Shape;24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46" name="Google Shape;24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0" name="Google Shape;250;p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52" name="Google Shape;25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" name="Google Shape;254;p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55" name="Google Shape;25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9"/>
          <p:cNvSpPr txBox="1"/>
          <p:nvPr>
            <p:ph idx="1" type="body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59" name="Google Shape;259;p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ig emboss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55600" lvl="1" marL="9144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55600" lvl="2" marL="1371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55600" lvl="4" marL="22860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55600" lvl="5" marL="27432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55600" lvl="6" marL="32004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55600" lvl="7" marL="3657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55600" lvl="8" marL="41148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fontsquirrel.com/fonts/poppins" TargetMode="External"/><Relationship Id="rId4" Type="http://schemas.openxmlformats.org/officeDocument/2006/relationships/hyperlink" Target="https://www.fontsquirrel.com/fonts/montserrat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witter.com/googledocs/status/730087240156643328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>
            <p:ph type="ctrTitle"/>
          </p:nvPr>
        </p:nvSpPr>
        <p:spPr>
          <a:xfrm>
            <a:off x="1280700" y="1296000"/>
            <a:ext cx="6582600" cy="19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Maze Game Behavior in Physical World</a:t>
            </a:r>
            <a:endParaRPr i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"/>
          <p:cNvSpPr txBox="1"/>
          <p:nvPr>
            <p:ph idx="4294967295" type="subTitle"/>
          </p:nvPr>
        </p:nvSpPr>
        <p:spPr>
          <a:xfrm>
            <a:off x="2549100" y="3419700"/>
            <a:ext cx="4045800" cy="9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Wilson Lim                  1002810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Tay Tzu Shieh             1002946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title"/>
          </p:nvPr>
        </p:nvSpPr>
        <p:spPr>
          <a:xfrm>
            <a:off x="822949" y="411475"/>
            <a:ext cx="4104000" cy="40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(Collision Computation)</a:t>
            </a:r>
            <a:endParaRPr/>
          </a:p>
        </p:txBody>
      </p:sp>
      <p:sp>
        <p:nvSpPr>
          <p:cNvPr id="393" name="Google Shape;393;p21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Compute the point closest to the ball and its distance to the ball center</a:t>
            </a:r>
            <a:endParaRPr/>
          </a:p>
        </p:txBody>
      </p:sp>
      <p:sp>
        <p:nvSpPr>
          <p:cNvPr id="394" name="Google Shape;394;p2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1149450" y="2902813"/>
            <a:ext cx="21843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=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-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= clamp(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96" name="Google Shape;3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828800"/>
            <a:ext cx="4937759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"/>
          <p:cNvSpPr txBox="1"/>
          <p:nvPr>
            <p:ph type="title"/>
          </p:nvPr>
        </p:nvSpPr>
        <p:spPr>
          <a:xfrm>
            <a:off x="822960" y="411480"/>
            <a:ext cx="41889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r>
              <a:rPr lang="en"/>
              <a:t>(Collision Computation)</a:t>
            </a:r>
            <a:endParaRPr/>
          </a:p>
        </p:txBody>
      </p:sp>
      <p:sp>
        <p:nvSpPr>
          <p:cNvPr id="402" name="Google Shape;402;p22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Calculate the penetration distance and reposition the ball (move the ball away from the plane)</a:t>
            </a:r>
            <a:endParaRPr/>
          </a:p>
        </p:txBody>
      </p:sp>
      <p:sp>
        <p:nvSpPr>
          <p:cNvPr id="403" name="Google Shape;403;p2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26" y="1828800"/>
            <a:ext cx="5120640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/>
          <p:nvPr>
            <p:ph type="title"/>
          </p:nvPr>
        </p:nvSpPr>
        <p:spPr>
          <a:xfrm>
            <a:off x="822960" y="411480"/>
            <a:ext cx="41889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r>
              <a:rPr lang="en"/>
              <a:t>(Collision Computation)</a:t>
            </a:r>
            <a:endParaRPr/>
          </a:p>
        </p:txBody>
      </p:sp>
      <p:sp>
        <p:nvSpPr>
          <p:cNvPr id="410" name="Google Shape;410;p23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Reflect</a:t>
            </a:r>
            <a:r>
              <a:rPr lang="en"/>
              <a:t> the motion vector based on the collision plane</a:t>
            </a:r>
            <a:endParaRPr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77" y="1828800"/>
            <a:ext cx="5120640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(Texture Mapping)</a:t>
            </a:r>
            <a:endParaRPr/>
          </a:p>
        </p:txBody>
      </p:sp>
      <p:sp>
        <p:nvSpPr>
          <p:cNvPr id="418" name="Google Shape;418;p24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1 image per texture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Bitmap file format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8bit for red, green and blue each</a:t>
            </a:r>
            <a:endParaRPr/>
          </a:p>
        </p:txBody>
      </p:sp>
      <p:sp>
        <p:nvSpPr>
          <p:cNvPr id="419" name="Google Shape;419;p2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11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162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250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(Texture Mapping)</a:t>
            </a:r>
            <a:endParaRPr/>
          </a:p>
        </p:txBody>
      </p:sp>
      <p:sp>
        <p:nvSpPr>
          <p:cNvPr id="428" name="Google Shape;428;p25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Texture is read and loaded during initialisation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Texture is bound to OpenGL during runtime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Texture always remain in memory</a:t>
            </a:r>
            <a:endParaRPr/>
          </a:p>
        </p:txBody>
      </p:sp>
      <p:sp>
        <p:nvSpPr>
          <p:cNvPr id="429" name="Google Shape;429;p2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50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711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162" y="2746675"/>
            <a:ext cx="2011680" cy="20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(Texture Mapping)</a:t>
            </a:r>
            <a:endParaRPr/>
          </a:p>
        </p:txBody>
      </p:sp>
      <p:sp>
        <p:nvSpPr>
          <p:cNvPr id="438" name="Google Shape;438;p26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Face struct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Face </a:t>
            </a:r>
            <a:r>
              <a:rPr lang="en"/>
              <a:t>coordinate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Face normal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Texture coordinate (planar mapping)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/>
              <a:t>Texture ID</a:t>
            </a:r>
            <a:endParaRPr/>
          </a:p>
        </p:txBody>
      </p:sp>
      <p:sp>
        <p:nvSpPr>
          <p:cNvPr id="439" name="Google Shape;439;p2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(Texture Mapping)</a:t>
            </a:r>
            <a:endParaRPr/>
          </a:p>
        </p:txBody>
      </p:sp>
      <p:sp>
        <p:nvSpPr>
          <p:cNvPr id="445" name="Google Shape;445;p27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Mapping of walls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Texture is repeated for every unit length</a:t>
            </a:r>
            <a:endParaRPr/>
          </a:p>
        </p:txBody>
      </p:sp>
      <p:sp>
        <p:nvSpPr>
          <p:cNvPr id="446" name="Google Shape;446;p2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27"/>
          <p:cNvPicPr preferRelativeResize="0"/>
          <p:nvPr/>
        </p:nvPicPr>
        <p:blipFill rotWithShape="1">
          <a:blip r:embed="rId3">
            <a:alphaModFix/>
          </a:blip>
          <a:srcRect b="0" l="5775" r="0" t="0"/>
          <a:stretch/>
        </p:blipFill>
        <p:spPr>
          <a:xfrm>
            <a:off x="2778300" y="1953457"/>
            <a:ext cx="3587401" cy="278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(Texture Mapping)</a:t>
            </a:r>
            <a:endParaRPr/>
          </a:p>
        </p:txBody>
      </p:sp>
      <p:sp>
        <p:nvSpPr>
          <p:cNvPr id="453" name="Google Shape;453;p28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Mapping of maze top/ floor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Texture is repeated 10 times per maze side</a:t>
            </a:r>
            <a:endParaRPr/>
          </a:p>
        </p:txBody>
      </p:sp>
      <p:sp>
        <p:nvSpPr>
          <p:cNvPr id="454" name="Google Shape;454;p2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800" y="2024150"/>
            <a:ext cx="4928400" cy="27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Platform: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GLUT + OpenGL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User interface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“T” : Reset the maze orientation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“R” : Reset the game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Maze Data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/>
              <a:t>Extrude the maze 3D model from 2D sketch</a:t>
            </a:r>
            <a:endParaRPr/>
          </a:p>
        </p:txBody>
      </p:sp>
      <p:sp>
        <p:nvSpPr>
          <p:cNvPr id="462" name="Google Shape;462;p2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68" name="Google Shape;468;p30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Basic Maze Model</a:t>
            </a:r>
            <a:endParaRPr/>
          </a:p>
        </p:txBody>
      </p:sp>
      <p:sp>
        <p:nvSpPr>
          <p:cNvPr id="469" name="Google Shape;469;p3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063" y="1371600"/>
            <a:ext cx="3300984" cy="330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/>
          <p:nvPr>
            <p:ph type="title"/>
          </p:nvPr>
        </p:nvSpPr>
        <p:spPr>
          <a:xfrm>
            <a:off x="1753350" y="1290200"/>
            <a:ext cx="5637300" cy="5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</p:txBody>
      </p:sp>
      <p:sp>
        <p:nvSpPr>
          <p:cNvPr id="318" name="Google Shape;318;p13"/>
          <p:cNvSpPr txBox="1"/>
          <p:nvPr>
            <p:ph idx="1" type="body"/>
          </p:nvPr>
        </p:nvSpPr>
        <p:spPr>
          <a:xfrm>
            <a:off x="1060950" y="2055950"/>
            <a:ext cx="70221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simulate 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collision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behaviours in the physical world through modelling the 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maze wall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ball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900"/>
          </a:p>
        </p:txBody>
      </p:sp>
      <p:sp>
        <p:nvSpPr>
          <p:cNvPr id="319" name="Google Shape;319;p1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76" name="Google Shape;476;p31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Gravitational Force on the Maze Model</a:t>
            </a:r>
            <a:endParaRPr/>
          </a:p>
        </p:txBody>
      </p:sp>
      <p:sp>
        <p:nvSpPr>
          <p:cNvPr id="477" name="Google Shape;477;p3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50" y="1371600"/>
            <a:ext cx="3302100" cy="330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84" name="Google Shape;484;p32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Maze Model With Ball</a:t>
            </a:r>
            <a:endParaRPr/>
          </a:p>
        </p:txBody>
      </p:sp>
      <p:sp>
        <p:nvSpPr>
          <p:cNvPr id="485" name="Google Shape;485;p3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962" y="1452249"/>
            <a:ext cx="3300984" cy="33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92" name="Google Shape;492;p33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Maze Model With Texture</a:t>
            </a:r>
            <a:endParaRPr/>
          </a:p>
        </p:txBody>
      </p:sp>
      <p:sp>
        <p:nvSpPr>
          <p:cNvPr id="493" name="Google Shape;493;p3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515" y="1496150"/>
            <a:ext cx="3300984" cy="330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00" name="Google Shape;500;p34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Gameplay view</a:t>
            </a:r>
            <a:endParaRPr/>
          </a:p>
        </p:txBody>
      </p:sp>
      <p:sp>
        <p:nvSpPr>
          <p:cNvPr id="501" name="Google Shape;501;p3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426" y="319438"/>
            <a:ext cx="3785400" cy="450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08" name="Google Shape;508;p35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Hardware configuration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Intel Core i7 7700HQ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(Capped at 0.8Ghz)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Intel HD 630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(Capped at 500Mhz)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Performance on low end system</a:t>
            </a:r>
            <a:endParaRPr/>
          </a:p>
        </p:txBody>
      </p:sp>
      <p:sp>
        <p:nvSpPr>
          <p:cNvPr id="509" name="Google Shape;509;p3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15" name="Google Shape;515;p3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36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Performance graph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75" y="1508625"/>
            <a:ext cx="7423450" cy="3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23" name="Google Shape;523;p37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Hardware configuration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Intel Core i7 7700HQ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(Capped at 2.1 Ghz)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Nvidia </a:t>
            </a:r>
            <a:r>
              <a:rPr lang="en"/>
              <a:t>GTX 1060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(Capped at 1670 Mhz)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Performance on mid tier system</a:t>
            </a:r>
            <a:endParaRPr/>
          </a:p>
        </p:txBody>
      </p:sp>
      <p:sp>
        <p:nvSpPr>
          <p:cNvPr id="524" name="Google Shape;524;p3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30" name="Google Shape;530;p3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38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Performance graph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88" y="1417825"/>
            <a:ext cx="6378225" cy="33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38" name="Google Shape;538;p39"/>
          <p:cNvSpPr txBox="1"/>
          <p:nvPr>
            <p:ph idx="1" type="body"/>
          </p:nvPr>
        </p:nvSpPr>
        <p:spPr>
          <a:xfrm>
            <a:off x="822950" y="1005853"/>
            <a:ext cx="7591200" cy="37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Advantages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Speed up collision detection in 2D space by using sorted data and binary search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Limitations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Limited and inflexible maze model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/>
              <a:t>Required fixed distance step collision detection for high velocity ball</a:t>
            </a:r>
            <a:endParaRPr/>
          </a:p>
        </p:txBody>
      </p:sp>
      <p:sp>
        <p:nvSpPr>
          <p:cNvPr id="539" name="Google Shape;539;p3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45" name="Google Shape;545;p40"/>
          <p:cNvSpPr txBox="1"/>
          <p:nvPr>
            <p:ph idx="1" type="body"/>
          </p:nvPr>
        </p:nvSpPr>
        <p:spPr>
          <a:xfrm>
            <a:off x="822950" y="1005853"/>
            <a:ext cx="7591200" cy="37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Applied knowledge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Object(maze) and world coordinate system conversion simplify collision detection computation</a:t>
            </a:r>
            <a:endParaRPr/>
          </a:p>
          <a:p>
            <a:pPr indent="-355600" lvl="2" marL="13716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Ball is referenced to the maze plane (2D space)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/>
              <a:t>Ray casting routine for collision detection computation</a:t>
            </a:r>
            <a:endParaRPr/>
          </a:p>
        </p:txBody>
      </p:sp>
      <p:sp>
        <p:nvSpPr>
          <p:cNvPr id="546" name="Google Shape;546;p4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/>
          <p:nvPr>
            <p:ph type="title"/>
          </p:nvPr>
        </p:nvSpPr>
        <p:spPr>
          <a:xfrm>
            <a:off x="822950" y="411475"/>
            <a:ext cx="52818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(Project Gravity Force onto Maze</a:t>
            </a:r>
            <a:r>
              <a:rPr lang="en"/>
              <a:t>)</a:t>
            </a:r>
            <a:endParaRPr/>
          </a:p>
        </p:txBody>
      </p:sp>
      <p:sp>
        <p:nvSpPr>
          <p:cNvPr id="325" name="Google Shape;325;p14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Convert maze normal to world coordinate using model view transformation matrix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Montserrat"/>
              <a:buChar char="❑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/>
              <a:t> =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/>
              <a:t> - (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/>
              <a:t> •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/>
              <a:t>)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</p:txBody>
      </p:sp>
      <p:sp>
        <p:nvSpPr>
          <p:cNvPr id="326" name="Google Shape;326;p1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50" y="2407688"/>
            <a:ext cx="43338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/>
          <p:nvPr>
            <p:ph type="title"/>
          </p:nvPr>
        </p:nvSpPr>
        <p:spPr>
          <a:xfrm>
            <a:off x="822960" y="411480"/>
            <a:ext cx="35874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52" name="Google Shape;552;p41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Collision detection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Importance of data structure and algorithm for efficient computation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Texture mapping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/>
              <a:t>Applying different textures on the same model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Version control using Git and collaborate on Github</a:t>
            </a:r>
            <a:endParaRPr/>
          </a:p>
        </p:txBody>
      </p:sp>
      <p:sp>
        <p:nvSpPr>
          <p:cNvPr id="553" name="Google Shape;553;p4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4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/>
          <p:nvPr>
            <p:ph idx="4294967295" type="ctrTitle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HELLO!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565" name="Google Shape;565;p43"/>
          <p:cNvSpPr txBox="1"/>
          <p:nvPr>
            <p:ph idx="4294967295" type="subTitle"/>
          </p:nvPr>
        </p:nvSpPr>
        <p:spPr>
          <a:xfrm>
            <a:off x="1356746" y="2229002"/>
            <a:ext cx="4725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 am Jayden Smith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descr="photo-1434030216411-0b793f4b4173.jpg" id="566" name="Google Shape;5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73" y="688148"/>
            <a:ext cx="2055900" cy="20559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57150">
              <a:schemeClr val="dk1">
                <a:alpha val="19000"/>
              </a:schemeClr>
            </a:outerShdw>
          </a:effectLst>
        </p:spPr>
      </p:pic>
      <p:sp>
        <p:nvSpPr>
          <p:cNvPr id="567" name="Google Shape;567;p4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/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573" name="Google Shape;573;p44"/>
          <p:cNvSpPr txBox="1"/>
          <p:nvPr>
            <p:ph idx="1" type="subTitle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579" name="Google Shape;579;p4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585" name="Google Shape;585;p46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86" name="Google Shape;586;p4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8FFED"/>
            </a:gs>
            <a:gs pos="62000">
              <a:schemeClr val="accent4"/>
            </a:gs>
            <a:gs pos="100000">
              <a:srgbClr val="86B55A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>
            <p:ph idx="4294967295" type="ctrTitle"/>
          </p:nvPr>
        </p:nvSpPr>
        <p:spPr>
          <a:xfrm>
            <a:off x="1324725" y="2802550"/>
            <a:ext cx="5754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592" name="Google Shape;592;p47"/>
          <p:cNvSpPr txBox="1"/>
          <p:nvPr>
            <p:ph idx="4294967295" type="subTitle"/>
          </p:nvPr>
        </p:nvSpPr>
        <p:spPr>
          <a:xfrm>
            <a:off x="2047300" y="3785167"/>
            <a:ext cx="5745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593" name="Google Shape;593;p47"/>
          <p:cNvSpPr/>
          <p:nvPr/>
        </p:nvSpPr>
        <p:spPr>
          <a:xfrm>
            <a:off x="2962511" y="2561460"/>
            <a:ext cx="285729" cy="27282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28575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47"/>
          <p:cNvGrpSpPr/>
          <p:nvPr/>
        </p:nvGrpSpPr>
        <p:grpSpPr>
          <a:xfrm>
            <a:off x="2607571" y="1029243"/>
            <a:ext cx="1224068" cy="1224388"/>
            <a:chOff x="6654650" y="3665275"/>
            <a:chExt cx="409100" cy="409125"/>
          </a:xfrm>
        </p:grpSpPr>
        <p:sp>
          <p:nvSpPr>
            <p:cNvPr id="595" name="Google Shape;595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47"/>
          <p:cNvGrpSpPr/>
          <p:nvPr/>
        </p:nvGrpSpPr>
        <p:grpSpPr>
          <a:xfrm rot="1056934">
            <a:off x="1427951" y="1991867"/>
            <a:ext cx="808733" cy="808807"/>
            <a:chOff x="570875" y="4322250"/>
            <a:chExt cx="443300" cy="443325"/>
          </a:xfrm>
        </p:grpSpPr>
        <p:sp>
          <p:nvSpPr>
            <p:cNvPr id="598" name="Google Shape;598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28575">
                <a:schemeClr val="dk1">
                  <a:alpha val="3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47"/>
          <p:cNvSpPr/>
          <p:nvPr/>
        </p:nvSpPr>
        <p:spPr>
          <a:xfrm rot="2466591">
            <a:off x="1518947" y="1266719"/>
            <a:ext cx="396966" cy="3790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28575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 rot="-1609387">
            <a:off x="2099499" y="1505219"/>
            <a:ext cx="285688" cy="27278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28575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"/>
          <p:cNvSpPr/>
          <p:nvPr/>
        </p:nvSpPr>
        <p:spPr>
          <a:xfrm rot="2926441">
            <a:off x="3831678" y="1721324"/>
            <a:ext cx="213936" cy="20429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28575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/>
          <p:nvPr/>
        </p:nvSpPr>
        <p:spPr>
          <a:xfrm rot="-1609305">
            <a:off x="2941379" y="352815"/>
            <a:ext cx="192733" cy="18402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 dir="5400000" dist="28575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"/>
          <p:cNvSpPr txBox="1"/>
          <p:nvPr>
            <p:ph idx="1" type="body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612" name="Google Shape;612;p48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613" name="Google Shape;613;p48"/>
          <p:cNvSpPr txBox="1"/>
          <p:nvPr>
            <p:ph idx="2" type="body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614" name="Google Shape;614;p4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Yellow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621" name="Google Shape;621;p49"/>
          <p:cNvSpPr txBox="1"/>
          <p:nvPr>
            <p:ph idx="2" type="body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Blue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622" name="Google Shape;622;p49"/>
          <p:cNvSpPr txBox="1"/>
          <p:nvPr>
            <p:ph idx="3" type="body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629" name="Google Shape;629;p50"/>
          <p:cNvSpPr txBox="1"/>
          <p:nvPr>
            <p:ph idx="1" type="body"/>
          </p:nvPr>
        </p:nvSpPr>
        <p:spPr>
          <a:xfrm>
            <a:off x="776450" y="1703200"/>
            <a:ext cx="3587400" cy="20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630" name="Google Shape;630;p5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552" y="799975"/>
            <a:ext cx="3182774" cy="318277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57150">
              <a:schemeClr val="dk1">
                <a:alpha val="19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>
            <p:ph type="title"/>
          </p:nvPr>
        </p:nvSpPr>
        <p:spPr>
          <a:xfrm>
            <a:off x="822947" y="411475"/>
            <a:ext cx="46755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(Efficient Collision Detection)</a:t>
            </a:r>
            <a:endParaRPr/>
          </a:p>
        </p:txBody>
      </p:sp>
      <p:sp>
        <p:nvSpPr>
          <p:cNvPr id="333" name="Google Shape;333;p15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Group all the maze walls by the plane normal vector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Sort each group based on the distance from the origin followed by the start and end position of the plane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Using binary search to find the planes that might collide with the ball</a:t>
            </a:r>
            <a:endParaRPr/>
          </a:p>
        </p:txBody>
      </p:sp>
      <p:sp>
        <p:nvSpPr>
          <p:cNvPr id="334" name="Google Shape;334;p1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"/>
          <p:cNvSpPr txBox="1"/>
          <p:nvPr>
            <p:ph type="title"/>
          </p:nvPr>
        </p:nvSpPr>
        <p:spPr>
          <a:xfrm>
            <a:off x="657225" y="720350"/>
            <a:ext cx="4754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IMPACT?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37" name="Google Shape;637;p5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643" name="Google Shape;643;p5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52"/>
          <p:cNvSpPr/>
          <p:nvPr/>
        </p:nvSpPr>
        <p:spPr>
          <a:xfrm>
            <a:off x="3487118" y="1781575"/>
            <a:ext cx="2210700" cy="221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3768074" y="2101550"/>
            <a:ext cx="16857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Vestibulum nec tempus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6" name="Google Shape;646;p52"/>
          <p:cNvGrpSpPr/>
          <p:nvPr/>
        </p:nvGrpSpPr>
        <p:grpSpPr>
          <a:xfrm>
            <a:off x="5413943" y="1495675"/>
            <a:ext cx="801301" cy="2127721"/>
            <a:chOff x="5413943" y="1190875"/>
            <a:chExt cx="801301" cy="2127721"/>
          </a:xfrm>
        </p:grpSpPr>
        <p:sp>
          <p:nvSpPr>
            <p:cNvPr id="647" name="Google Shape;647;p52"/>
            <p:cNvSpPr txBox="1"/>
            <p:nvPr/>
          </p:nvSpPr>
          <p:spPr>
            <a:xfrm rot="5400740">
              <a:off x="5339693" y="2435474"/>
              <a:ext cx="1393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Vestibulum nec ipsu</a:t>
              </a:r>
              <a:endPara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 rot="5400734">
              <a:off x="5175030" y="2539496"/>
              <a:ext cx="1405200" cy="1527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5413943" y="1190875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01</a:t>
              </a:r>
              <a:endPara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650" name="Google Shape;650;p52"/>
          <p:cNvGrpSpPr/>
          <p:nvPr/>
        </p:nvGrpSpPr>
        <p:grpSpPr>
          <a:xfrm>
            <a:off x="3885649" y="3705825"/>
            <a:ext cx="2093494" cy="845113"/>
            <a:chOff x="3885649" y="3401025"/>
            <a:chExt cx="2093494" cy="845113"/>
          </a:xfrm>
        </p:grpSpPr>
        <p:sp>
          <p:nvSpPr>
            <p:cNvPr id="651" name="Google Shape;651;p52"/>
            <p:cNvSpPr txBox="1"/>
            <p:nvPr/>
          </p:nvSpPr>
          <p:spPr>
            <a:xfrm rot="738">
              <a:off x="3894268" y="3888387"/>
              <a:ext cx="1397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Vestibulum nec ipsu</a:t>
              </a:r>
              <a:endPara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 flipH="1" rot="-734">
              <a:off x="3885799" y="3790145"/>
              <a:ext cx="1405200" cy="1527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5413943" y="3401025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02</a:t>
              </a:r>
              <a:endPara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654" name="Google Shape;654;p52"/>
          <p:cNvGrpSpPr/>
          <p:nvPr/>
        </p:nvGrpSpPr>
        <p:grpSpPr>
          <a:xfrm>
            <a:off x="2930709" y="2225352"/>
            <a:ext cx="832159" cy="2045973"/>
            <a:chOff x="2930709" y="1920552"/>
            <a:chExt cx="832159" cy="2045973"/>
          </a:xfrm>
        </p:grpSpPr>
        <p:sp>
          <p:nvSpPr>
            <p:cNvPr id="655" name="Google Shape;655;p52"/>
            <p:cNvSpPr txBox="1"/>
            <p:nvPr/>
          </p:nvSpPr>
          <p:spPr>
            <a:xfrm rot="-5402245">
              <a:off x="2421009" y="2446900"/>
              <a:ext cx="13779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Vestibulum nec ipsu</a:t>
              </a:r>
              <a:endPara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 flipH="1" rot="5399266">
              <a:off x="2604899" y="2546951"/>
              <a:ext cx="1405200" cy="1527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3197668" y="3401025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03</a:t>
              </a:r>
              <a:endPara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658" name="Google Shape;658;p52"/>
          <p:cNvGrpSpPr/>
          <p:nvPr/>
        </p:nvGrpSpPr>
        <p:grpSpPr>
          <a:xfrm>
            <a:off x="3197668" y="1221900"/>
            <a:ext cx="2139989" cy="839275"/>
            <a:chOff x="3197668" y="917100"/>
            <a:chExt cx="2139989" cy="839275"/>
          </a:xfrm>
        </p:grpSpPr>
        <p:sp>
          <p:nvSpPr>
            <p:cNvPr id="659" name="Google Shape;659;p52"/>
            <p:cNvSpPr txBox="1"/>
            <p:nvPr/>
          </p:nvSpPr>
          <p:spPr>
            <a:xfrm rot="745">
              <a:off x="3945294" y="917250"/>
              <a:ext cx="13845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Vestibulum nec ipsu</a:t>
              </a:r>
              <a:endParaRPr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 rot="734">
              <a:off x="3932306" y="1220345"/>
              <a:ext cx="1405200" cy="1527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3197668" y="1190875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04</a:t>
              </a:r>
              <a:endParaRPr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67" name="Google Shape;667;p53"/>
          <p:cNvGraphicFramePr/>
          <p:nvPr/>
        </p:nvGraphicFramePr>
        <p:xfrm>
          <a:off x="80323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{B68429AD-66F9-4F65-8DD5-C4D0B6777012}</a:tableStyleId>
              </a:tblPr>
              <a:tblGrid>
                <a:gridCol w="1396750"/>
                <a:gridCol w="1396750"/>
                <a:gridCol w="1396750"/>
                <a:gridCol w="1396750"/>
              </a:tblGrid>
              <a:tr h="59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8" name="Google Shape;668;p5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/>
          <p:nvPr/>
        </p:nvSpPr>
        <p:spPr>
          <a:xfrm>
            <a:off x="514725" y="942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chemeClr val="dk1">
                <a:alpha val="1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4"/>
          <p:cNvSpPr txBox="1"/>
          <p:nvPr>
            <p:ph type="title"/>
          </p:nvPr>
        </p:nvSpPr>
        <p:spPr>
          <a:xfrm>
            <a:off x="776450" y="402700"/>
            <a:ext cx="3587400" cy="33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675" name="Google Shape;675;p54"/>
          <p:cNvSpPr/>
          <p:nvPr/>
        </p:nvSpPr>
        <p:spPr>
          <a:xfrm>
            <a:off x="1974350" y="1868850"/>
            <a:ext cx="6891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1174025" y="2153375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2822475" y="3828650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3887275" y="1975150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4"/>
          <p:cNvSpPr/>
          <p:nvPr/>
        </p:nvSpPr>
        <p:spPr>
          <a:xfrm>
            <a:off x="4616600" y="4133450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4"/>
          <p:cNvSpPr/>
          <p:nvPr/>
        </p:nvSpPr>
        <p:spPr>
          <a:xfrm>
            <a:off x="6781625" y="2508000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4"/>
          <p:cNvSpPr/>
          <p:nvPr/>
        </p:nvSpPr>
        <p:spPr>
          <a:xfrm>
            <a:off x="7403650" y="4183325"/>
            <a:ext cx="127500" cy="127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"/>
          <p:cNvSpPr txBox="1"/>
          <p:nvPr>
            <p:ph idx="4294967295" type="ctrTitle"/>
          </p:nvPr>
        </p:nvSpPr>
        <p:spPr>
          <a:xfrm>
            <a:off x="685800" y="1735750"/>
            <a:ext cx="636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88" name="Google Shape;688;p55"/>
          <p:cNvSpPr txBox="1"/>
          <p:nvPr>
            <p:ph idx="4294967295" type="subTitle"/>
          </p:nvPr>
        </p:nvSpPr>
        <p:spPr>
          <a:xfrm>
            <a:off x="685800" y="2992454"/>
            <a:ext cx="6365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Whoa! That’s a big number, aren’t you proud?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9" name="Google Shape;689;p5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"/>
          <p:cNvSpPr txBox="1"/>
          <p:nvPr>
            <p:ph idx="4294967295" type="ctrTitle"/>
          </p:nvPr>
        </p:nvSpPr>
        <p:spPr>
          <a:xfrm>
            <a:off x="1967050" y="571800"/>
            <a:ext cx="44478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695" name="Google Shape;695;p56"/>
          <p:cNvSpPr txBox="1"/>
          <p:nvPr>
            <p:ph idx="4294967295" type="subTitle"/>
          </p:nvPr>
        </p:nvSpPr>
        <p:spPr>
          <a:xfrm>
            <a:off x="1967050" y="1335107"/>
            <a:ext cx="44478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That’s a lot of money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96" name="Google Shape;696;p56"/>
          <p:cNvSpPr txBox="1"/>
          <p:nvPr>
            <p:ph idx="4294967295" type="ctrTitle"/>
          </p:nvPr>
        </p:nvSpPr>
        <p:spPr>
          <a:xfrm>
            <a:off x="3795850" y="3200694"/>
            <a:ext cx="44478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697" name="Google Shape;697;p56"/>
          <p:cNvSpPr txBox="1"/>
          <p:nvPr>
            <p:ph idx="4294967295" type="subTitle"/>
          </p:nvPr>
        </p:nvSpPr>
        <p:spPr>
          <a:xfrm>
            <a:off x="3795850" y="3964001"/>
            <a:ext cx="44478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Total success!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98" name="Google Shape;698;p56"/>
          <p:cNvSpPr txBox="1"/>
          <p:nvPr>
            <p:ph idx="4294967295" type="ctrTitle"/>
          </p:nvPr>
        </p:nvSpPr>
        <p:spPr>
          <a:xfrm>
            <a:off x="2881450" y="1886247"/>
            <a:ext cx="44478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699" name="Google Shape;699;p56"/>
          <p:cNvSpPr txBox="1"/>
          <p:nvPr>
            <p:ph idx="4294967295" type="subTitle"/>
          </p:nvPr>
        </p:nvSpPr>
        <p:spPr>
          <a:xfrm>
            <a:off x="2881450" y="2649554"/>
            <a:ext cx="44478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And a lot of users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00" name="Google Shape;700;p5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>
            <p:ph type="title"/>
          </p:nvPr>
        </p:nvSpPr>
        <p:spPr>
          <a:xfrm>
            <a:off x="776450" y="402700"/>
            <a:ext cx="16665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706" name="Google Shape;706;p5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7" name="Google Shape;707;p57"/>
          <p:cNvGrpSpPr/>
          <p:nvPr/>
        </p:nvGrpSpPr>
        <p:grpSpPr>
          <a:xfrm>
            <a:off x="4513729" y="1864926"/>
            <a:ext cx="2480144" cy="1728853"/>
            <a:chOff x="4526679" y="1857800"/>
            <a:chExt cx="2480144" cy="1728853"/>
          </a:xfrm>
        </p:grpSpPr>
        <p:sp>
          <p:nvSpPr>
            <p:cNvPr id="708" name="Google Shape;708;p5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9" name="Google Shape;709;p57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710" name="Google Shape;710;p5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711" name="Google Shape;711;p5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12" name="Google Shape;712;p5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3" name="Google Shape;713;p5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20XX</a:t>
                </a:r>
                <a:endParaRPr b="1"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4" name="Google Shape;714;p57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Vestibulum congue tempus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Lorem ipsum dolor sit amet, consectetur adipiscing elit, sed do eiusmod tempor. Donec facilisis lacus eget mauris.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715" name="Google Shape;715;p57"/>
          <p:cNvGrpSpPr/>
          <p:nvPr/>
        </p:nvGrpSpPr>
        <p:grpSpPr>
          <a:xfrm>
            <a:off x="6422860" y="2709722"/>
            <a:ext cx="2721140" cy="1735654"/>
            <a:chOff x="6435810" y="2702596"/>
            <a:chExt cx="2721140" cy="1735654"/>
          </a:xfrm>
        </p:grpSpPr>
        <p:sp>
          <p:nvSpPr>
            <p:cNvPr id="716" name="Google Shape;716;p5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7" name="Google Shape;717;p57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718" name="Google Shape;718;p5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19" name="Google Shape;719;p5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20" name="Google Shape;720;p5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1" name="Google Shape;721;p5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20XX</a:t>
                </a:r>
                <a:endParaRPr b="1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2" name="Google Shape;722;p57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Vestibulum congue tempus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Lorem ipsum dolor sit amet, consectetur adipiscing elit, sed do eiusmod tempor. Donec facilisis lacus eget mauris.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723" name="Google Shape;723;p57"/>
          <p:cNvGrpSpPr/>
          <p:nvPr/>
        </p:nvGrpSpPr>
        <p:grpSpPr>
          <a:xfrm>
            <a:off x="483041" y="1864926"/>
            <a:ext cx="2580731" cy="1728863"/>
            <a:chOff x="495991" y="1857800"/>
            <a:chExt cx="2580731" cy="1728863"/>
          </a:xfrm>
        </p:grpSpPr>
        <p:sp>
          <p:nvSpPr>
            <p:cNvPr id="724" name="Google Shape;724;p5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5" name="Google Shape;725;p57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726" name="Google Shape;726;p57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20XX</a:t>
                </a:r>
                <a:endParaRPr b="1" sz="12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727" name="Google Shape;727;p57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728" name="Google Shape;728;p5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29" name="Google Shape;729;p5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0" name="Google Shape;730;p57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Vestibulum congue tempus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Lorem ipsum dolor sit amet, consectetur adipiscing elit, sed do eiusmod tempor. Donec facilisis lacus eget mauris.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731" name="Google Shape;731;p57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732" name="Google Shape;732;p5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3" name="Google Shape;733;p57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734" name="Google Shape;734;p57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20XX</a:t>
                </a:r>
                <a:endParaRPr b="1" sz="120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735" name="Google Shape;735;p57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36" name="Google Shape;736;p5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37" name="Google Shape;737;p5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8" name="Google Shape;738;p57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Vestibulum congue tempus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Lorem ipsum dolor sit amet, consectetur adipiscing elit, sed do eiusmod tempor. Donec facilisis lacus eget mauris.</a:t>
                </a:r>
                <a:endParaRPr b="1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8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44" name="Google Shape;744;p58"/>
          <p:cNvSpPr txBox="1"/>
          <p:nvPr>
            <p:ph idx="1" type="body"/>
          </p:nvPr>
        </p:nvSpPr>
        <p:spPr>
          <a:xfrm>
            <a:off x="776450" y="152437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Yellow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45" name="Google Shape;745;p58"/>
          <p:cNvSpPr txBox="1"/>
          <p:nvPr>
            <p:ph idx="2" type="body"/>
          </p:nvPr>
        </p:nvSpPr>
        <p:spPr>
          <a:xfrm>
            <a:off x="3376062" y="152437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Blue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46" name="Google Shape;746;p58"/>
          <p:cNvSpPr txBox="1"/>
          <p:nvPr>
            <p:ph idx="3" type="body"/>
          </p:nvPr>
        </p:nvSpPr>
        <p:spPr>
          <a:xfrm>
            <a:off x="5975675" y="152437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Red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7" name="Google Shape;747;p5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58"/>
          <p:cNvSpPr txBox="1"/>
          <p:nvPr>
            <p:ph idx="1" type="body"/>
          </p:nvPr>
        </p:nvSpPr>
        <p:spPr>
          <a:xfrm>
            <a:off x="776450" y="311482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Yellow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49" name="Google Shape;749;p58"/>
          <p:cNvSpPr txBox="1"/>
          <p:nvPr>
            <p:ph idx="2" type="body"/>
          </p:nvPr>
        </p:nvSpPr>
        <p:spPr>
          <a:xfrm>
            <a:off x="3376062" y="311482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Blue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50" name="Google Shape;750;p58"/>
          <p:cNvSpPr txBox="1"/>
          <p:nvPr>
            <p:ph idx="3" type="body"/>
          </p:nvPr>
        </p:nvSpPr>
        <p:spPr>
          <a:xfrm>
            <a:off x="5975675" y="3114825"/>
            <a:ext cx="23277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Red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"/>
          <p:cNvSpPr txBox="1"/>
          <p:nvPr>
            <p:ph idx="1" type="body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756" name="Google Shape;756;p5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5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150" y="1026425"/>
            <a:ext cx="5440676" cy="27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 txBox="1"/>
          <p:nvPr>
            <p:ph idx="4294967295" type="body"/>
          </p:nvPr>
        </p:nvSpPr>
        <p:spPr>
          <a:xfrm>
            <a:off x="457200" y="959625"/>
            <a:ext cx="2259900" cy="11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763" name="Google Shape;763;p60"/>
          <p:cNvSpPr/>
          <p:nvPr/>
        </p:nvSpPr>
        <p:spPr>
          <a:xfrm>
            <a:off x="3876695" y="757747"/>
            <a:ext cx="1870800" cy="3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6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5" name="Google Shape;765;p60"/>
          <p:cNvGrpSpPr/>
          <p:nvPr/>
        </p:nvGrpSpPr>
        <p:grpSpPr>
          <a:xfrm>
            <a:off x="3821573" y="373573"/>
            <a:ext cx="1975330" cy="4097226"/>
            <a:chOff x="2547150" y="238125"/>
            <a:chExt cx="2525675" cy="5238750"/>
          </a:xfrm>
        </p:grpSpPr>
        <p:sp>
          <p:nvSpPr>
            <p:cNvPr id="766" name="Google Shape;766;p6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00025" rotWithShape="0" algn="bl" dir="5400000" dist="571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>
            <p:ph type="title"/>
          </p:nvPr>
        </p:nvSpPr>
        <p:spPr>
          <a:xfrm>
            <a:off x="822960" y="411480"/>
            <a:ext cx="47316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(Efficient Collision Detection)</a:t>
            </a:r>
            <a:endParaRPr/>
          </a:p>
        </p:txBody>
      </p:sp>
      <p:sp>
        <p:nvSpPr>
          <p:cNvPr id="340" name="Google Shape;340;p16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Group all the maze walls by the plane normal vector</a:t>
            </a:r>
            <a:endParaRPr/>
          </a:p>
        </p:txBody>
      </p:sp>
      <p:sp>
        <p:nvSpPr>
          <p:cNvPr id="341" name="Google Shape;341;p1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16"/>
          <p:cNvSpPr txBox="1"/>
          <p:nvPr/>
        </p:nvSpPr>
        <p:spPr>
          <a:xfrm>
            <a:off x="1028175" y="2582988"/>
            <a:ext cx="31359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Group 1  &lt; 1,   0&gt;    : Red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Group 2 &lt;-1,   0&gt;    : Green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Group 3 &lt; 0,   1&gt;    : Cyan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Group 4 &lt; 0, -1&gt;    : Blue  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43" name="Google Shape;3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375" y="1474725"/>
            <a:ext cx="3477200" cy="3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1"/>
          <p:cNvSpPr/>
          <p:nvPr/>
        </p:nvSpPr>
        <p:spPr>
          <a:xfrm>
            <a:off x="3610483" y="933841"/>
            <a:ext cx="23862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6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6" name="Google Shape;776;p61"/>
          <p:cNvGrpSpPr/>
          <p:nvPr/>
        </p:nvGrpSpPr>
        <p:grpSpPr>
          <a:xfrm>
            <a:off x="3550979" y="579998"/>
            <a:ext cx="2512677" cy="3877199"/>
            <a:chOff x="2112475" y="238125"/>
            <a:chExt cx="3395050" cy="5238750"/>
          </a:xfrm>
        </p:grpSpPr>
        <p:sp>
          <p:nvSpPr>
            <p:cNvPr id="777" name="Google Shape;777;p6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185738" rotWithShape="0" algn="bl" dir="540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85738" rotWithShape="0" algn="bl" dir="540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85738" rotWithShape="0" algn="bl" dir="540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85738" rotWithShape="0" algn="bl" dir="540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61"/>
          <p:cNvSpPr txBox="1"/>
          <p:nvPr>
            <p:ph idx="4294967295" type="body"/>
          </p:nvPr>
        </p:nvSpPr>
        <p:spPr>
          <a:xfrm>
            <a:off x="457200" y="959625"/>
            <a:ext cx="2253000" cy="11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TABLET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 PROJECT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2"/>
          <p:cNvSpPr/>
          <p:nvPr/>
        </p:nvSpPr>
        <p:spPr>
          <a:xfrm>
            <a:off x="2340026" y="621152"/>
            <a:ext cx="4930902" cy="383876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2"/>
          <p:cNvSpPr/>
          <p:nvPr/>
        </p:nvSpPr>
        <p:spPr>
          <a:xfrm>
            <a:off x="2546375" y="825013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6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62"/>
          <p:cNvSpPr txBox="1"/>
          <p:nvPr>
            <p:ph idx="4294967295" type="body"/>
          </p:nvPr>
        </p:nvSpPr>
        <p:spPr>
          <a:xfrm>
            <a:off x="457200" y="959625"/>
            <a:ext cx="1562100" cy="16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DESKTOP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 PROJECT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63"/>
          <p:cNvSpPr txBox="1"/>
          <p:nvPr>
            <p:ph idx="4294967295" type="ctrTitle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</a:t>
            </a:r>
            <a:r>
              <a:rPr lang="en" sz="7200">
                <a:solidFill>
                  <a:schemeClr val="accent2"/>
                </a:solidFill>
              </a:rPr>
              <a:t>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796" name="Google Shape;796;p63"/>
          <p:cNvSpPr txBox="1"/>
          <p:nvPr>
            <p:ph idx="4294967295" type="subTitle"/>
          </p:nvPr>
        </p:nvSpPr>
        <p:spPr>
          <a:xfrm>
            <a:off x="1356746" y="2229002"/>
            <a:ext cx="4725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@username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4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02" name="Google Shape;802;p64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❑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803" name="Google Shape;803;p6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5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809" name="Google Shape;809;p65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❑"/>
            </a:pPr>
            <a:r>
              <a:rPr lang="en" sz="1600"/>
              <a:t>Titles: Poppins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" sz="1600"/>
              <a:t>Body copy: Montserrat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Download for free at: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https://www.fontsquirrel.com/fonts/poppins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https://www.fontsquirrel.com/fonts/montserrat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10" name="Google Shape;810;p65"/>
          <p:cNvSpPr txBox="1"/>
          <p:nvPr/>
        </p:nvSpPr>
        <p:spPr>
          <a:xfrm>
            <a:off x="2240725" y="4019250"/>
            <a:ext cx="659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6"/>
          <p:cNvSpPr txBox="1"/>
          <p:nvPr>
            <p:ph idx="1" type="body"/>
          </p:nvPr>
        </p:nvSpPr>
        <p:spPr>
          <a:xfrm>
            <a:off x="6248575" y="16501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❑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❑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❑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817" name="Google Shape;817;p66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18" name="Google Shape;818;p6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6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25" name="Google Shape;825;p66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66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28" name="Google Shape;828;p66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6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66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6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6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33" name="Google Shape;833;p6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66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37" name="Google Shape;837;p66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6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6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66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6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43" name="Google Shape;843;p66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6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6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6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6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6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6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6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6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6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6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6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6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6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6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6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6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6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66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864" name="Google Shape;864;p66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6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66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867" name="Google Shape;867;p6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66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871" name="Google Shape;871;p6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66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875" name="Google Shape;875;p66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6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6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6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66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6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6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6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66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884" name="Google Shape;884;p66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6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66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887" name="Google Shape;887;p6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6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890" name="Google Shape;890;p66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6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93" name="Google Shape;893;p66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66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96" name="Google Shape;896;p66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66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01" name="Google Shape;901;p66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66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04" name="Google Shape;904;p66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6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6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66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" name="Google Shape;908;p66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09" name="Google Shape;909;p66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66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12" name="Google Shape;912;p66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6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6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6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66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18" name="Google Shape;918;p66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66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21" name="Google Shape;921;p6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66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27" name="Google Shape;927;p66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6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33" name="Google Shape;933;p66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6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6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66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6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6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66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41" name="Google Shape;941;p66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6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66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44" name="Google Shape;944;p66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6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66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47" name="Google Shape;947;p66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6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66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" name="Google Shape;950;p66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51" name="Google Shape;951;p6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66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54" name="Google Shape;954;p6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66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60" name="Google Shape;960;p66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66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6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" name="Google Shape;964;p66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965" name="Google Shape;965;p66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6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66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968" name="Google Shape;968;p66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66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66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972" name="Google Shape;972;p6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66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975" name="Google Shape;975;p6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66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6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66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981" name="Google Shape;981;p66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6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66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984" name="Google Shape;984;p66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6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6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6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66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989" name="Google Shape;989;p66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6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6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6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93" name="Google Shape;993;p66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6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66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96" name="Google Shape;996;p66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6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6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66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00" name="Google Shape;1000;p66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6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6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6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6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66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06" name="Google Shape;1006;p6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66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09" name="Google Shape;1009;p6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66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66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16" name="Google Shape;1016;p6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66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19" name="Google Shape;1019;p6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66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66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25" name="Google Shape;1025;p66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6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6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66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29" name="Google Shape;1029;p66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66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6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6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66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36" name="Google Shape;1036;p66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6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6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66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0" name="Google Shape;1040;p66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41" name="Google Shape;1041;p66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6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6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66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" name="Google Shape;1045;p66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46" name="Google Shape;1046;p66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6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6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6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6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66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52" name="Google Shape;1052;p66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6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6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66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56" name="Google Shape;1056;p66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6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6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66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60" name="Google Shape;1060;p66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6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6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6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6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66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066" name="Google Shape;1066;p66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6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6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6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6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66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072" name="Google Shape;1072;p66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6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66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075" name="Google Shape;1075;p6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66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6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083" name="Google Shape;1083;p66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6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6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6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6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66"/>
          <p:cNvGrpSpPr/>
          <p:nvPr/>
        </p:nvGrpSpPr>
        <p:grpSpPr>
          <a:xfrm>
            <a:off x="6283570" y="3666191"/>
            <a:ext cx="291521" cy="283949"/>
            <a:chOff x="5926225" y="921350"/>
            <a:chExt cx="517800" cy="504350"/>
          </a:xfrm>
        </p:grpSpPr>
        <p:sp>
          <p:nvSpPr>
            <p:cNvPr id="1089" name="Google Shape;1089;p6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90" name="Google Shape;1090;p6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91" name="Google Shape;1091;p66"/>
          <p:cNvSpPr/>
          <p:nvPr/>
        </p:nvSpPr>
        <p:spPr>
          <a:xfrm>
            <a:off x="6414105" y="3825252"/>
            <a:ext cx="270212" cy="152643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66"/>
          <p:cNvGrpSpPr/>
          <p:nvPr/>
        </p:nvGrpSpPr>
        <p:grpSpPr>
          <a:xfrm>
            <a:off x="6879962" y="3652296"/>
            <a:ext cx="291521" cy="283949"/>
            <a:chOff x="5926225" y="921350"/>
            <a:chExt cx="517800" cy="504350"/>
          </a:xfrm>
        </p:grpSpPr>
        <p:sp>
          <p:nvSpPr>
            <p:cNvPr id="1093" name="Google Shape;1093;p6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66"/>
          <p:cNvSpPr/>
          <p:nvPr/>
        </p:nvSpPr>
        <p:spPr>
          <a:xfrm>
            <a:off x="7010498" y="3811356"/>
            <a:ext cx="270212" cy="152643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6" name="Google Shape;1096;p66"/>
          <p:cNvGrpSpPr/>
          <p:nvPr/>
        </p:nvGrpSpPr>
        <p:grpSpPr>
          <a:xfrm>
            <a:off x="7476336" y="3666211"/>
            <a:ext cx="805593" cy="784668"/>
            <a:chOff x="5926225" y="921350"/>
            <a:chExt cx="517800" cy="504350"/>
          </a:xfrm>
        </p:grpSpPr>
        <p:sp>
          <p:nvSpPr>
            <p:cNvPr id="1097" name="Google Shape;1097;p6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rgbClr val="FFF2CC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rgbClr val="FFF2CC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6"/>
          <p:cNvSpPr/>
          <p:nvPr/>
        </p:nvSpPr>
        <p:spPr>
          <a:xfrm>
            <a:off x="7837401" y="4105744"/>
            <a:ext cx="746706" cy="421816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6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06" name="Google Shape;1106;p67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67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67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67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67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7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6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13" name="Google Shape;1113;p67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67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67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67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6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18" name="Google Shape;1118;p67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67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7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6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22" name="Google Shape;1122;p67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67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67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7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7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6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28" name="Google Shape;1128;p67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7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7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6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32" name="Google Shape;1132;p67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7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7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7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6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37" name="Google Shape;1137;p67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67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67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67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67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6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43" name="Google Shape;1143;p67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67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6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50" name="Google Shape;1150;p67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6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53" name="Google Shape;1153;p67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6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57" name="Google Shape;1157;p67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6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64" name="Google Shape;1164;p67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6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70" name="Google Shape;1170;p6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6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6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6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74" name="Google Shape;1174;p6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5" name="Google Shape;1175;p6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6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6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6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6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6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6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5" name="Google Shape;1185;p67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7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7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67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67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67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6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2" name="Google Shape;1192;p6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6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6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97" name="Google Shape;1197;p67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67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67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7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67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6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3" name="Google Shape;1203;p67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67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7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67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67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6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10" name="Google Shape;1210;p67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67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67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67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6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15" name="Google Shape;1215;p67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67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6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20" name="Google Shape;1220;p6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6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6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6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6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6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6" name="Google Shape;1226;p6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6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6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6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6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6" name="Google Shape;1236;p6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37" name="Google Shape;1237;p67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0" name="Google Shape;1240;p6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1" name="Google Shape;1241;p6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6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6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6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1" name="Google Shape;1251;p6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2" name="Google Shape;1252;p67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67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67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6" name="Google Shape;1256;p6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7" name="Google Shape;1257;p6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6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6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6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6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6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6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6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6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6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7" name="Google Shape;1267;p6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68" name="Google Shape;1268;p6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6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6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6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6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76" name="Google Shape;1276;p6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7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7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7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6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81" name="Google Shape;1281;p67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7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7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7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6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86" name="Google Shape;1286;p6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7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67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67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67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6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92" name="Google Shape;1292;p6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7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67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67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7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6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99" name="Google Shape;1299;p67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7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67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6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03" name="Google Shape;1303;p67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67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67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67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67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6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09" name="Google Shape;1309;p67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67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67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67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67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67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6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16" name="Google Shape;1316;p67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7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67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6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20" name="Google Shape;1320;p67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7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7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7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6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25" name="Google Shape;1325;p67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67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6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32" name="Google Shape;1332;p67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7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7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6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40" name="Google Shape;1340;p67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6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45" name="Google Shape;1345;p67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67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67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6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49" name="Google Shape;1349;p67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67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7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6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53" name="Google Shape;1353;p67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7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67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67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6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58" name="Google Shape;1358;p67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67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67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67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2" name="Google Shape;1362;p6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63" name="Google Shape;1363;p67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7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7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7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7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6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69" name="Google Shape;1369;p67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7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6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76" name="Google Shape;1376;p67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7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7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7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7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7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7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6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84" name="Google Shape;1384;p67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7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7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7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67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67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7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7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67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7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7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7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6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97" name="Google Shape;1397;p67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7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7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7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6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02" name="Google Shape;1402;p67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7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7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6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06" name="Google Shape;1406;p67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7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7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7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7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7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6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13" name="Google Shape;1413;p6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7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7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7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7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6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22" name="Google Shape;1422;p6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7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7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7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7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7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7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4" name="Google Shape;1434;p6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35" name="Google Shape;1435;p6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6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6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7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7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7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7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7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7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6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48" name="Google Shape;1448;p6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7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7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7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7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7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7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7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7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6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61" name="Google Shape;1461;p67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7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7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7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7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7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6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68" name="Google Shape;1468;p6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6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6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6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67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7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7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67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67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67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67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6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84" name="Google Shape;1484;p67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67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67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6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6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6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90" name="Google Shape;1490;p6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91" name="Google Shape;1491;p6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6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6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6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5" name="Google Shape;1495;p6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6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6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8" name="Google Shape;1498;p6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99" name="Google Shape;1499;p6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6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6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2" name="Google Shape;1502;p6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3" name="Google Shape;1503;p6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6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6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p6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07" name="Google Shape;1507;p67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7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7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7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7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7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7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7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5" name="Google Shape;1515;p6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16" name="Google Shape;1516;p67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7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7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7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7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67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6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67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6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67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6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67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67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67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67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67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67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67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67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6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41" name="Google Shape;1541;p6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42" name="Google Shape;1542;p6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6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5" name="Google Shape;1545;p6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6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48" name="Google Shape;1548;p6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0" name="Google Shape;1550;p67"/>
          <p:cNvSpPr txBox="1"/>
          <p:nvPr>
            <p:ph type="title"/>
          </p:nvPr>
        </p:nvSpPr>
        <p:spPr>
          <a:xfrm>
            <a:off x="1081975" y="249075"/>
            <a:ext cx="698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51" name="Google Shape;1551;p6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7" name="Google Shape;1557;p6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5"/>
                </a:solidFill>
              </a:rPr>
              <a:t>😉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1558" name="Google Shape;1558;p6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9" name="Google Shape;1559;p68"/>
          <p:cNvSpPr txBox="1"/>
          <p:nvPr>
            <p:ph idx="1" type="body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6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6" name="Google Shape;1566;p6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67" name="Google Shape;1567;p6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68" name="Google Shape;1568;p6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9" name="Google Shape;1569;p6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0" name="Google Shape;1570;p6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71" name="Google Shape;1571;p6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2" name="Google Shape;1572;p6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3" name="Google Shape;1573;p6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4" name="Google Shape;1574;p6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5" name="Google Shape;1575;p6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6" name="Google Shape;1576;p6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77" name="Google Shape;1577;p6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8" name="Google Shape;1578;p6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type="title"/>
          </p:nvPr>
        </p:nvSpPr>
        <p:spPr>
          <a:xfrm>
            <a:off x="822960" y="411480"/>
            <a:ext cx="47316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</a:t>
            </a:r>
            <a:r>
              <a:rPr lang="en"/>
              <a:t>Efficient Collision Detection</a:t>
            </a:r>
            <a:r>
              <a:rPr lang="en"/>
              <a:t>)</a:t>
            </a:r>
            <a:endParaRPr/>
          </a:p>
        </p:txBody>
      </p:sp>
      <p:sp>
        <p:nvSpPr>
          <p:cNvPr id="349" name="Google Shape;349;p17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Sort each plane group</a:t>
            </a:r>
            <a:endParaRPr/>
          </a:p>
        </p:txBody>
      </p:sp>
      <p:sp>
        <p:nvSpPr>
          <p:cNvPr id="350" name="Google Shape;350;p1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1505825"/>
            <a:ext cx="3187400" cy="3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450" y="2150939"/>
            <a:ext cx="4842999" cy="1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7"/>
          <p:cNvSpPr txBox="1"/>
          <p:nvPr/>
        </p:nvSpPr>
        <p:spPr>
          <a:xfrm>
            <a:off x="4704825" y="1732450"/>
            <a:ext cx="3627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Plane with normal &lt;1, 0&gt;(Red)</a:t>
            </a: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/>
          <p:nvPr>
            <p:ph type="title"/>
          </p:nvPr>
        </p:nvSpPr>
        <p:spPr>
          <a:xfrm>
            <a:off x="822960" y="411480"/>
            <a:ext cx="4731600" cy="4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(Efficient Collision Detection)</a:t>
            </a:r>
            <a:endParaRPr/>
          </a:p>
        </p:txBody>
      </p:sp>
      <p:sp>
        <p:nvSpPr>
          <p:cNvPr id="359" name="Google Shape;359;p18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Binary search potential planes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[ O(log n) ]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1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18"/>
          <p:cNvPicPr preferRelativeResize="0"/>
          <p:nvPr/>
        </p:nvPicPr>
        <p:blipFill rotWithShape="1">
          <a:blip r:embed="rId3">
            <a:alphaModFix/>
          </a:blip>
          <a:srcRect b="10522" l="0" r="0" t="0"/>
          <a:stretch/>
        </p:blipFill>
        <p:spPr>
          <a:xfrm>
            <a:off x="2069400" y="1605150"/>
            <a:ext cx="5423749" cy="32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/>
          <p:nvPr>
            <p:ph type="title"/>
          </p:nvPr>
        </p:nvSpPr>
        <p:spPr>
          <a:xfrm>
            <a:off x="822950" y="411480"/>
            <a:ext cx="4731600" cy="40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(Efficient Collision Detection)</a:t>
            </a:r>
            <a:endParaRPr/>
          </a:p>
        </p:txBody>
      </p:sp>
      <p:sp>
        <p:nvSpPr>
          <p:cNvPr id="367" name="Google Shape;367;p19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Binary search potential planes</a:t>
            </a:r>
            <a:endParaRPr/>
          </a:p>
        </p:txBody>
      </p:sp>
      <p:sp>
        <p:nvSpPr>
          <p:cNvPr id="368" name="Google Shape;368;p1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3">
            <a:alphaModFix/>
          </a:blip>
          <a:srcRect b="44644" l="0" r="36155" t="0"/>
          <a:stretch/>
        </p:blipFill>
        <p:spPr>
          <a:xfrm>
            <a:off x="822950" y="1823125"/>
            <a:ext cx="3470050" cy="3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275" y="2070650"/>
            <a:ext cx="4410925" cy="276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19"/>
          <p:cNvGrpSpPr/>
          <p:nvPr/>
        </p:nvGrpSpPr>
        <p:grpSpPr>
          <a:xfrm>
            <a:off x="6562934" y="1073897"/>
            <a:ext cx="639440" cy="639440"/>
            <a:chOff x="5933736" y="1159253"/>
            <a:chExt cx="914400" cy="914400"/>
          </a:xfrm>
        </p:grpSpPr>
        <p:sp>
          <p:nvSpPr>
            <p:cNvPr id="372" name="Google Shape;372;p19"/>
            <p:cNvSpPr/>
            <p:nvPr/>
          </p:nvSpPr>
          <p:spPr>
            <a:xfrm>
              <a:off x="5933736" y="1159253"/>
              <a:ext cx="914400" cy="9144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" name="Google Shape;373;p19"/>
            <p:cNvCxnSpPr>
              <a:endCxn id="372" idx="3"/>
            </p:cNvCxnSpPr>
            <p:nvPr/>
          </p:nvCxnSpPr>
          <p:spPr>
            <a:xfrm flipH="1">
              <a:off x="6067647" y="1616642"/>
              <a:ext cx="327900" cy="323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74" name="Google Shape;374;p19"/>
          <p:cNvSpPr txBox="1"/>
          <p:nvPr/>
        </p:nvSpPr>
        <p:spPr>
          <a:xfrm>
            <a:off x="5751200" y="1661150"/>
            <a:ext cx="226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Ball Radius Vector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/>
          <p:nvPr>
            <p:ph type="title"/>
          </p:nvPr>
        </p:nvSpPr>
        <p:spPr>
          <a:xfrm>
            <a:off x="822950" y="411480"/>
            <a:ext cx="4731600" cy="40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(Efficient Collision Detection)</a:t>
            </a:r>
            <a:endParaRPr/>
          </a:p>
        </p:txBody>
      </p:sp>
      <p:sp>
        <p:nvSpPr>
          <p:cNvPr id="380" name="Google Shape;380;p20"/>
          <p:cNvSpPr txBox="1"/>
          <p:nvPr>
            <p:ph idx="1" type="body"/>
          </p:nvPr>
        </p:nvSpPr>
        <p:spPr>
          <a:xfrm>
            <a:off x="822960" y="1005840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❑"/>
            </a:pPr>
            <a:r>
              <a:rPr lang="en"/>
              <a:t>Binary search potential planes</a:t>
            </a:r>
            <a:endParaRPr/>
          </a:p>
        </p:txBody>
      </p:sp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2" name="Google Shape;382;p20"/>
          <p:cNvGrpSpPr/>
          <p:nvPr/>
        </p:nvGrpSpPr>
        <p:grpSpPr>
          <a:xfrm>
            <a:off x="6562934" y="1073897"/>
            <a:ext cx="639440" cy="639440"/>
            <a:chOff x="5933736" y="1159253"/>
            <a:chExt cx="914400" cy="914400"/>
          </a:xfrm>
        </p:grpSpPr>
        <p:sp>
          <p:nvSpPr>
            <p:cNvPr id="383" name="Google Shape;383;p20"/>
            <p:cNvSpPr/>
            <p:nvPr/>
          </p:nvSpPr>
          <p:spPr>
            <a:xfrm>
              <a:off x="5933736" y="1159253"/>
              <a:ext cx="914400" cy="9144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20"/>
            <p:cNvCxnSpPr>
              <a:endCxn id="383" idx="3"/>
            </p:cNvCxnSpPr>
            <p:nvPr/>
          </p:nvCxnSpPr>
          <p:spPr>
            <a:xfrm flipH="1">
              <a:off x="6067647" y="1616642"/>
              <a:ext cx="327900" cy="323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5" name="Google Shape;385;p20"/>
          <p:cNvSpPr txBox="1"/>
          <p:nvPr/>
        </p:nvSpPr>
        <p:spPr>
          <a:xfrm>
            <a:off x="5751200" y="1661150"/>
            <a:ext cx="226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Ball Radius Vector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6" name="Google Shape;3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275" y="2070650"/>
            <a:ext cx="4410925" cy="27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53" y="2070653"/>
            <a:ext cx="3553347" cy="2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